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26"/>
  </p:notesMasterIdLst>
  <p:sldIdLst>
    <p:sldId id="269" r:id="rId11"/>
    <p:sldId id="278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75" r:id="rId20"/>
    <p:sldId id="265" r:id="rId21"/>
    <p:sldId id="266" r:id="rId22"/>
    <p:sldId id="267" r:id="rId23"/>
    <p:sldId id="268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D6C8-1DB9-4BB4-B538-CD7931B3466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63346-E455-4A59-AED7-1D1BD0E70B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3346-E455-4A59-AED7-1D1BD0E70BE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547B0-1FF5-457E-B1AE-D7DDC33FCC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41449-5DC0-41D8-9C02-070BFDEFC0CA}" type="datetimeFigureOut">
              <a:rPr lang="en-US" smtClean="0"/>
              <a:pPr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211E158-45A9-4A15-BE50-50F8DBE5D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66800"/>
            <a:ext cx="7391400" cy="5048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ITESH folder\ppt folder\4strok~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1"/>
            <a:ext cx="6400800" cy="57912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57200"/>
            <a:ext cx="624205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stellar" pitchFamily="18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Castellar" pitchFamily="18" charset="0"/>
              </a:rPr>
              <a:t>Two stroke Engine P-v   				Diagram</a:t>
            </a:r>
            <a:endParaRPr lang="en-US" sz="4000" dirty="0">
              <a:solidFill>
                <a:srgbClr val="FF000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Pristina" pitchFamily="66" charset="0"/>
              </a:rPr>
              <a:t>ADVANTAGES OF TWO STROKE   			ENGINE</a:t>
            </a:r>
            <a:r>
              <a:rPr lang="en-US" sz="4800" dirty="0" smtClean="0"/>
              <a:t>:-</a:t>
            </a:r>
            <a:endParaRPr lang="en-US" sz="4800" dirty="0"/>
          </a:p>
        </p:txBody>
      </p:sp>
      <p:sp>
        <p:nvSpPr>
          <p:cNvPr id="4" name="Right Arrow 3"/>
          <p:cNvSpPr/>
          <p:nvPr/>
        </p:nvSpPr>
        <p:spPr>
          <a:xfrm>
            <a:off x="0" y="26670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908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has no valves or camshaft mechanism, hence simplifying its mechanism and construction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37338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one complete revolution of the crankshaft, the engine executes one cycle- the 4-stroke executes 1 cycle per 2 crank shaft revolution.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0" y="51816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334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Less weight and easier  to manufacture.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0" y="61722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6172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High power to weight ratio.</a:t>
            </a:r>
            <a:endParaRPr lang="en-US" sz="28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      </a:t>
            </a:r>
            <a:r>
              <a:rPr lang="en-US" sz="4000" dirty="0" smtClean="0">
                <a:solidFill>
                  <a:srgbClr val="7030A0"/>
                </a:solidFill>
                <a:latin typeface="Algerian" pitchFamily="82" charset="0"/>
              </a:rPr>
              <a:t>Dis-advantages of Two 		      stroke engine:</a:t>
            </a:r>
            <a:r>
              <a:rPr lang="en-US" sz="4000" dirty="0" smtClean="0">
                <a:latin typeface="Algerian" pitchFamily="82" charset="0"/>
              </a:rPr>
              <a:t>-</a:t>
            </a:r>
            <a:endParaRPr lang="en-US" sz="4000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752600"/>
          <a:ext cx="7772400" cy="4872447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3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1)The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lack of lubrication system that protects the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  engine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parts from wear. Accordingly, the 2-stroke engines have shorter life.</a:t>
                      </a:r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8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2)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  They do not consume fuel efficiently.</a:t>
                      </a:r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 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3)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  They produce lots of pollution.</a:t>
                      </a:r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 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4)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Californian FB" pitchFamily="18" charset="0"/>
                        </a:rPr>
                        <a:t>Sometimes part of the fuel leaks to the exhaust with the exhaust gases.</a:t>
                      </a:r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72571" marR="72571" marT="36286" marB="362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nap ITC" pitchFamily="82" charset="0"/>
              </a:rPr>
              <a:t>    APPLICATION OF TWO    	STROKE   ENGI</a:t>
            </a:r>
            <a:r>
              <a:rPr lang="en-US" sz="3600" dirty="0" smtClean="0">
                <a:latin typeface="Snap ITC" pitchFamily="82" charset="0"/>
              </a:rPr>
              <a:t>NE:-</a:t>
            </a:r>
            <a:endParaRPr lang="en-US" sz="3600" dirty="0">
              <a:latin typeface="Snap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4478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Motor cycles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Mopeds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Underbones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Scooters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Tuk-tuts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Snowmobiles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Karts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Ultralights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latin typeface="Bauhaus 93" pitchFamily="82" charset="0"/>
              </a:rPr>
              <a:t>Model airplanes</a:t>
            </a:r>
            <a:endParaRPr lang="en-US" sz="3200" dirty="0">
              <a:solidFill>
                <a:srgbClr val="7030A0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1076059">
            <a:off x="92547" y="2239025"/>
            <a:ext cx="8979679" cy="1631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Thank You</a:t>
            </a:r>
            <a:endParaRPr lang="en-US" sz="10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267202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		</a:t>
            </a:r>
            <a:endParaRPr lang="en-US" sz="4400" dirty="0"/>
          </a:p>
        </p:txBody>
      </p:sp>
      <p:sp>
        <p:nvSpPr>
          <p:cNvPr id="7" name="Sun 6"/>
          <p:cNvSpPr/>
          <p:nvPr/>
        </p:nvSpPr>
        <p:spPr>
          <a:xfrm>
            <a:off x="990600" y="0"/>
            <a:ext cx="1524000" cy="2209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E31-6D46-46D0-B94A-2E6FFC992AA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1054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GUIDE BY:-</a:t>
            </a:r>
          </a:p>
          <a:p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			Prof. </a:t>
            </a:r>
            <a:r>
              <a:rPr lang="en-US" sz="4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ANKIT V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SATA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30000">
    <p:randomBar dir="vert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Students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140"/>
                <a:gridCol w="5791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Roll No.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Name of Student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1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Ansari Yunus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2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Babriya Ajay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3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Baldaniya  Kamlesh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4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Bharad Ghanshyam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5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Bhut Darshan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6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Bhuva Krishna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7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Bodar Hiren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8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Chotaliya Swati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9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Dangar Raj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200" smtClean="0"/>
                        <a:t>10</a:t>
                      </a:r>
                      <a:endParaRPr lang="en-IN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Katheliya Dhaval</a:t>
                      </a:r>
                      <a:endParaRPr lang="en-IN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TWO  STROKE      	I.C. ENGINE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05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accent4">
                    <a:lumMod val="75000"/>
                  </a:schemeClr>
                </a:solidFill>
              </a:rPr>
              <a:t>I.C. engine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:-</a:t>
            </a:r>
          </a:p>
          <a:p>
            <a:r>
              <a:rPr lang="en-US" sz="4800" dirty="0" smtClean="0"/>
              <a:t>	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The combustion is taking place inside cylinder is known as I.C. engine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0480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accent4">
                    <a:lumMod val="75000"/>
                  </a:schemeClr>
                </a:solidFill>
              </a:rPr>
              <a:t>I.C. engine classification</a:t>
            </a:r>
            <a:r>
              <a:rPr lang="en-US" sz="4400" b="1" u="sng" dirty="0" smtClean="0"/>
              <a:t>:-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3600" i="1" dirty="0" smtClean="0">
                <a:solidFill>
                  <a:schemeClr val="accent3">
                    <a:lumMod val="50000"/>
                  </a:schemeClr>
                </a:solidFill>
              </a:rPr>
              <a:t>1)Four stroke engine.</a:t>
            </a:r>
          </a:p>
          <a:p>
            <a:r>
              <a:rPr lang="en-US" sz="3600" i="1" dirty="0" smtClean="0">
                <a:solidFill>
                  <a:schemeClr val="accent3">
                    <a:lumMod val="50000"/>
                  </a:schemeClr>
                </a:solidFill>
              </a:rPr>
              <a:t>  2)Two stroke engin</a:t>
            </a:r>
            <a:r>
              <a:rPr lang="en-US" sz="4400" i="1" dirty="0" smtClean="0">
                <a:solidFill>
                  <a:schemeClr val="accent3">
                    <a:lumMod val="50000"/>
                  </a:schemeClr>
                </a:solidFill>
              </a:rPr>
              <a:t>e.</a:t>
            </a:r>
            <a:endParaRPr lang="en-US" sz="4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accent3">
                    <a:lumMod val="50000"/>
                  </a:schemeClr>
                </a:solidFill>
              </a:rPr>
              <a:t>TWO STROKE  I.C. ENGINE</a:t>
            </a:r>
            <a:r>
              <a:rPr lang="en-US" sz="4800" dirty="0" smtClean="0"/>
              <a:t>:-</a:t>
            </a:r>
          </a:p>
          <a:p>
            <a:r>
              <a:rPr lang="en-US" sz="3200" dirty="0"/>
              <a:t>	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The working cycle complete in two stroke is known as two stroke I.C. engine</a:t>
            </a:r>
            <a:endParaRPr lang="en-US" sz="32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0480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accent3">
                    <a:lumMod val="50000"/>
                  </a:schemeClr>
                </a:solidFill>
              </a:rPr>
              <a:t>TWO STROKE classification</a:t>
            </a:r>
            <a:r>
              <a:rPr lang="en-US" sz="4400" b="1" u="sng" dirty="0" smtClean="0"/>
              <a:t>:-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1)Petrol engine.</a:t>
            </a:r>
          </a:p>
          <a:p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  2)Diesel engine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ITESH folder\ppt folder\two-stroke-part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6088559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TWO STROKE I.C. ENGINE</a:t>
            </a:r>
            <a:endParaRPr lang="en-US" sz="4400" b="1" u="sng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91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accent5">
                    <a:lumMod val="75000"/>
                  </a:schemeClr>
                </a:solidFill>
              </a:rPr>
              <a:t>Working of Two Stroke engine</a:t>
            </a:r>
            <a:r>
              <a:rPr lang="en-US" sz="4400" dirty="0" smtClean="0"/>
              <a:t>:-</a:t>
            </a:r>
          </a:p>
          <a:p>
            <a:r>
              <a:rPr lang="en-US" sz="4400" dirty="0"/>
              <a:t>	</a:t>
            </a:r>
            <a:r>
              <a:rPr lang="en-US" sz="3600" i="1" dirty="0" smtClean="0">
                <a:solidFill>
                  <a:schemeClr val="accent4">
                    <a:lumMod val="50000"/>
                  </a:schemeClr>
                </a:solidFill>
              </a:rPr>
              <a:t>The working of two stroke engine includes following types of strokes.</a:t>
            </a:r>
          </a:p>
          <a:p>
            <a:r>
              <a:rPr lang="en-US" sz="3200" i="1" dirty="0"/>
              <a:t>	</a:t>
            </a:r>
          </a:p>
          <a:p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!  Suction stroke.</a:t>
            </a:r>
          </a:p>
          <a:p>
            <a:r>
              <a:rPr lang="en-US" sz="3200" dirty="0">
                <a:solidFill>
                  <a:srgbClr val="FF0000"/>
                </a:solidFill>
                <a:latin typeface="Monotype Corsiva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!  Compression stroke.</a:t>
            </a:r>
          </a:p>
          <a:p>
            <a:r>
              <a:rPr lang="en-US" sz="3200" dirty="0">
                <a:solidFill>
                  <a:srgbClr val="FF0000"/>
                </a:solidFill>
                <a:latin typeface="Monotype Corsiva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!  Power/ Expansion stroke.</a:t>
            </a:r>
          </a:p>
          <a:p>
            <a:r>
              <a:rPr lang="en-US" sz="3200" dirty="0">
                <a:solidFill>
                  <a:srgbClr val="FF0000"/>
                </a:solidFill>
                <a:latin typeface="Monotype Corsiva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!  Exhaust  stroke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RITESH folder\ppt folder\2-stroke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8305800" cy="579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59436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7030A0"/>
                </a:solidFill>
              </a:rPr>
              <a:t>Working of Two stroke engine.</a:t>
            </a:r>
          </a:p>
          <a:p>
            <a:endParaRPr lang="en-US" sz="4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8392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1) </a:t>
            </a:r>
            <a:r>
              <a:rPr lang="en-US" sz="3600" b="1" u="sng" dirty="0" smtClean="0">
                <a:solidFill>
                  <a:srgbClr val="002060"/>
                </a:solidFill>
              </a:rPr>
              <a:t>Suction Stroke</a:t>
            </a:r>
            <a:r>
              <a:rPr lang="en-US" sz="3600" b="1" dirty="0" smtClean="0"/>
              <a:t>:-</a:t>
            </a:r>
          </a:p>
          <a:p>
            <a:r>
              <a:rPr lang="en-US" dirty="0"/>
              <a:t>	</a:t>
            </a:r>
            <a:r>
              <a:rPr lang="en-US" sz="2800" dirty="0" smtClean="0">
                <a:latin typeface="Algerian" pitchFamily="82" charset="0"/>
              </a:rPr>
              <a:t>In this stroke fuel is enter in the 	cylinder by Inlet port.</a:t>
            </a:r>
          </a:p>
          <a:p>
            <a:r>
              <a:rPr lang="en-US" sz="3600" b="1" dirty="0" smtClean="0"/>
              <a:t>2) </a:t>
            </a:r>
            <a:r>
              <a:rPr lang="en-US" sz="3600" b="1" u="sng" dirty="0" smtClean="0">
                <a:solidFill>
                  <a:srgbClr val="002060"/>
                </a:solidFill>
              </a:rPr>
              <a:t>Compression stroke:-</a:t>
            </a:r>
          </a:p>
          <a:p>
            <a:r>
              <a:rPr lang="en-US" sz="2800" dirty="0"/>
              <a:t>	</a:t>
            </a:r>
            <a:r>
              <a:rPr lang="en-US" sz="2800" dirty="0" smtClean="0">
                <a:latin typeface="Algerian" pitchFamily="82" charset="0"/>
              </a:rPr>
              <a:t>In this stroke fuel is compressed by 	piston &amp; crank shaft  arrangement.</a:t>
            </a:r>
          </a:p>
          <a:p>
            <a:r>
              <a:rPr lang="en-US" sz="3600" b="1" dirty="0" smtClean="0"/>
              <a:t>3) </a:t>
            </a:r>
            <a:r>
              <a:rPr lang="en-US" sz="3600" b="1" u="sng" dirty="0" smtClean="0">
                <a:solidFill>
                  <a:srgbClr val="002060"/>
                </a:solidFill>
              </a:rPr>
              <a:t>Power/ Expansion stroke:-</a:t>
            </a:r>
          </a:p>
          <a:p>
            <a:r>
              <a:rPr lang="en-US" sz="2800" dirty="0"/>
              <a:t>	</a:t>
            </a:r>
            <a:r>
              <a:rPr lang="en-US" sz="2800" dirty="0" smtClean="0">
                <a:latin typeface="Algerian" pitchFamily="82" charset="0"/>
              </a:rPr>
              <a:t>In this stroke fuel is injected by spark  	plug or fuel injector and give the 	work so, this stroke known as power 	stroke.</a:t>
            </a:r>
          </a:p>
          <a:p>
            <a:r>
              <a:rPr lang="en-US" sz="3600" b="1" dirty="0" smtClean="0"/>
              <a:t>4) </a:t>
            </a:r>
            <a:r>
              <a:rPr lang="en-US" sz="3600" b="1" u="sng" dirty="0" smtClean="0"/>
              <a:t>Exhaust stroke:-</a:t>
            </a:r>
          </a:p>
          <a:p>
            <a:r>
              <a:rPr lang="en-US" sz="2800" dirty="0"/>
              <a:t>	</a:t>
            </a:r>
            <a:r>
              <a:rPr lang="en-US" sz="2800" dirty="0" smtClean="0">
                <a:latin typeface="Algerian" pitchFamily="82" charset="0"/>
              </a:rPr>
              <a:t>in this stroke the exhaust stroke coming 	out throw exhaust port.</a:t>
            </a:r>
          </a:p>
          <a:p>
            <a:endParaRPr lang="en-US" sz="28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206</Words>
  <Application>Microsoft Office PowerPoint</Application>
  <PresentationFormat>On-screen Show (4:3)</PresentationFormat>
  <Paragraphs>79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Concourse</vt:lpstr>
      <vt:lpstr>Flow</vt:lpstr>
      <vt:lpstr>Solstice</vt:lpstr>
      <vt:lpstr>Origin</vt:lpstr>
      <vt:lpstr>1_Origin</vt:lpstr>
      <vt:lpstr>1_Solstice</vt:lpstr>
      <vt:lpstr>Module</vt:lpstr>
      <vt:lpstr>Trek</vt:lpstr>
      <vt:lpstr>Metro</vt:lpstr>
      <vt:lpstr>Verve</vt:lpstr>
      <vt:lpstr>Slide 1</vt:lpstr>
      <vt:lpstr>Name of Students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Neminath</dc:creator>
  <cp:lastModifiedBy>RADHE</cp:lastModifiedBy>
  <cp:revision>20</cp:revision>
  <dcterms:created xsi:type="dcterms:W3CDTF">2013-12-02T06:52:18Z</dcterms:created>
  <dcterms:modified xsi:type="dcterms:W3CDTF">2013-04-13T14:25:45Z</dcterms:modified>
</cp:coreProperties>
</file>